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01" r:id="rId2"/>
  </p:sldMasterIdLst>
  <p:notesMasterIdLst>
    <p:notesMasterId r:id="rId16"/>
  </p:notesMasterIdLst>
  <p:handoutMasterIdLst>
    <p:handoutMasterId r:id="rId17"/>
  </p:handoutMasterIdLst>
  <p:sldIdLst>
    <p:sldId id="420" r:id="rId3"/>
    <p:sldId id="421" r:id="rId4"/>
    <p:sldId id="422" r:id="rId5"/>
    <p:sldId id="423" r:id="rId6"/>
    <p:sldId id="424" r:id="rId7"/>
    <p:sldId id="425" r:id="rId8"/>
    <p:sldId id="426" r:id="rId9"/>
    <p:sldId id="427" r:id="rId10"/>
    <p:sldId id="428" r:id="rId11"/>
    <p:sldId id="429" r:id="rId12"/>
    <p:sldId id="430" r:id="rId13"/>
    <p:sldId id="431" r:id="rId14"/>
    <p:sldId id="43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tchell Okum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9492" autoAdjust="0"/>
  </p:normalViewPr>
  <p:slideViewPr>
    <p:cSldViewPr snapToGrid="0">
      <p:cViewPr varScale="1">
        <p:scale>
          <a:sx n="60" d="100"/>
          <a:sy n="60" d="100"/>
        </p:scale>
        <p:origin x="-104" y="-72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00FC0-9E7A-4C53-8A3B-3C3C9A736C42}" type="datetimeFigureOut">
              <a:rPr lang="en-US" smtClean="0"/>
              <a:t>7/27/16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8944F-81ED-4843-A3E6-D41A69087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14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122B6-E47E-4A80-A9F3-23FD10D674FE}" type="datetimeFigureOut">
              <a:rPr lang="en-US" smtClean="0"/>
              <a:t>7/27/16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1C5CE-222C-4659-9A99-B99FC42AF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27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Relationship Id="rId3" Type="http://schemas.openxmlformats.org/officeDocument/2006/relationships/hyperlink" Target="http://webaim.org/articles/" TargetMode="Externa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Relationship Id="rId3" Type="http://schemas.openxmlformats.org/officeDocument/2006/relationships/hyperlink" Target="http://webaim.org/articles/" TargetMode="Externa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Relationship Id="rId3" Type="http://schemas.openxmlformats.org/officeDocument/2006/relationships/hyperlink" Target="http://webaim.org/articles/" TargetMode="Externa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fld id="{00000000-1234-1234-1234-123412341234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>
                <a:buClr>
                  <a:srgbClr val="000000"/>
                </a:buClr>
                <a:buSzPct val="25000"/>
                <a:buFont typeface="Arial"/>
                <a:buNone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fld id="{00000000-1234-1234-1234-123412341234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>
                <a:buClr>
                  <a:srgbClr val="000000"/>
                </a:buClr>
                <a:buSzPct val="25000"/>
                <a:buFont typeface="Arial"/>
                <a:buNone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>
                <a:buClr>
                  <a:srgbClr val="000000"/>
                </a:buClr>
                <a:buSzPct val="25000"/>
                <a:buFont typeface="Arial"/>
                <a:buNone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>
                <a:buClr>
                  <a:srgbClr val="000000"/>
                </a:buClr>
                <a:buSzPct val="25000"/>
                <a:buFont typeface="Arial"/>
                <a:buNone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WebAIM (Web Accessibility In Mind) site (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http://webaim.org/articles/</a:t>
            </a:r>
            <a:r>
              <a:rPr lang="en-US"/>
              <a:t>)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>
                <a:buClr>
                  <a:srgbClr val="000000"/>
                </a:buClr>
                <a:buSzPct val="25000"/>
                <a:buFont typeface="Arial"/>
                <a:buNone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WebAIM (Web Accessibility In Mind) site (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http://webaim.org/articles/</a:t>
            </a:r>
            <a:r>
              <a:rPr lang="en-US"/>
              <a:t>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fld id="{00000000-1234-1234-1234-123412341234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WebAIM (Web Accessibility In Mind) site (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http://webaim.org/articles/</a:t>
            </a:r>
            <a:r>
              <a:rPr lang="en-US"/>
              <a:t>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fld id="{00000000-1234-1234-1234-123412341234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>
                <a:buClr>
                  <a:srgbClr val="000000"/>
                </a:buClr>
                <a:buSzPct val="25000"/>
                <a:buFont typeface="Arial"/>
                <a:buNone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fld id="{00000000-1234-1234-1234-123412341234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914400" y="2130427"/>
            <a:ext cx="103632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3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53847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2"/>
          </p:nvPr>
        </p:nvSpPr>
        <p:spPr>
          <a:xfrm>
            <a:off x="6197600" y="1600203"/>
            <a:ext cx="53847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09600" y="1535112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3"/>
          </p:nvPr>
        </p:nvSpPr>
        <p:spPr>
          <a:xfrm>
            <a:off x="6193369" y="1535112"/>
            <a:ext cx="5389032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4"/>
          </p:nvPr>
        </p:nvSpPr>
        <p:spPr>
          <a:xfrm>
            <a:off x="6193369" y="2174875"/>
            <a:ext cx="5389032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7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kern="0"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kern="0"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1200" ker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1200" kern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Shape 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1109424" y="47448"/>
            <a:ext cx="964652" cy="9646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Shape 16" descr="IT All-Campus Workshop2016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9376" y="79375"/>
            <a:ext cx="1592992" cy="92074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4002" r:id="rId1"/>
    <p:sldLayoutId id="2147484004" r:id="rId2"/>
    <p:sldLayoutId id="2147484005" r:id="rId3"/>
    <p:sldLayoutId id="2147484006" r:id="rId4"/>
    <p:sldLayoutId id="2147484007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waii.edu/access/" TargetMode="External"/><Relationship Id="rId4" Type="http://schemas.openxmlformats.org/officeDocument/2006/relationships/hyperlink" Target="http://hawaii.edu/askus/960" TargetMode="External"/><Relationship Id="rId5" Type="http://schemas.openxmlformats.org/officeDocument/2006/relationships/hyperlink" Target="https://www.disability.gov" TargetMode="External"/><Relationship Id="rId6" Type="http://schemas.openxmlformats.org/officeDocument/2006/relationships/hyperlink" Target="http://webaim.org/articles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WAI/" TargetMode="External"/><Relationship Id="rId4" Type="http://schemas.openxmlformats.org/officeDocument/2006/relationships/hyperlink" Target="https://www.w3.org/TR/WCAG20/" TargetMode="External"/><Relationship Id="rId5" Type="http://schemas.openxmlformats.org/officeDocument/2006/relationships/hyperlink" Target="http://webaim.org/standards/wcag/checklist" TargetMode="External"/><Relationship Id="rId6" Type="http://schemas.openxmlformats.org/officeDocument/2006/relationships/hyperlink" Target="http://webaim.org/standards/508/checklist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a.gov" TargetMode="External"/><Relationship Id="rId4" Type="http://schemas.openxmlformats.org/officeDocument/2006/relationships/hyperlink" Target="https://www.disability.gov/rehabilitation-act-1973/" TargetMode="External"/><Relationship Id="rId5" Type="http://schemas.openxmlformats.org/officeDocument/2006/relationships/hyperlink" Target="http://portal.hud.gov/hudportal/HUD?src=/program_offices/fair_housing_equal_opp/disabilities/sect504" TargetMode="External"/><Relationship Id="rId6" Type="http://schemas.openxmlformats.org/officeDocument/2006/relationships/hyperlink" Target="https://www.section508.gov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w3.org/People/Berners-Le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61845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ADA Compliance for the </a:t>
            </a:r>
            <a:r>
              <a:rPr lang="en-US" sz="66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Web</a:t>
            </a:r>
            <a:br>
              <a:rPr lang="en-US" sz="66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Vernon Yoshida</a:t>
            </a:r>
            <a:b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/>
              <a:t>IT Manager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vyoshida@hawaii.edu</a:t>
            </a:r>
            <a:endParaRPr lang="en-US"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u="sng">
                <a:solidFill>
                  <a:srgbClr val="000000"/>
                </a:solidFill>
              </a:rPr>
              <a:t>Cases</a:t>
            </a:r>
          </a:p>
        </p:txBody>
      </p:sp>
      <p:sp>
        <p:nvSpPr>
          <p:cNvPr id="120" name="Shape 120"/>
          <p:cNvSpPr txBox="1"/>
          <p:nvPr/>
        </p:nvSpPr>
        <p:spPr>
          <a:xfrm>
            <a:off x="629700" y="1714925"/>
            <a:ext cx="10972800" cy="479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48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“providing equal access to educational opportunities for students with disabilities and to ensuring that the school’s websites are accessible to persons with disabilities, including students, prospective students, employees and visitors.”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4800" u="sng"/>
              <a:t>Resources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x="629700" y="1701525"/>
            <a:ext cx="10972800" cy="490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indent="-457200">
              <a:buSzPct val="100000"/>
              <a:buFont typeface="Calibri"/>
              <a:buChar char="●"/>
            </a:pPr>
            <a:r>
              <a:rPr lang="en-US" sz="36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UH ITS Accessibility website: </a:t>
            </a:r>
            <a:r>
              <a:rPr lang="en-US" sz="3000" u="sng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http://www.hawaii.edu/access/</a:t>
            </a:r>
          </a:p>
          <a:p>
            <a:endParaRPr sz="36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buSzPct val="100000"/>
              <a:buFont typeface="Calibri"/>
              <a:buChar char="●"/>
            </a:pPr>
            <a:r>
              <a:rPr lang="en-US" sz="36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UH ITS Policy on Equal Access: </a:t>
            </a:r>
            <a:r>
              <a:rPr lang="en-US" sz="3000" u="sng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http://hawaii.edu/askus/960</a:t>
            </a:r>
          </a:p>
          <a:p>
            <a:pPr>
              <a:spcBef>
                <a:spcPts val="560"/>
              </a:spcBef>
            </a:pPr>
            <a:endParaRPr sz="36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spcBef>
                <a:spcPts val="560"/>
              </a:spcBef>
              <a:buClr>
                <a:srgbClr val="000000"/>
              </a:buClr>
              <a:buSzPct val="100000"/>
              <a:buFont typeface="Calibri"/>
              <a:buChar char="●"/>
            </a:pPr>
            <a:r>
              <a:rPr lang="en-US" sz="36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Disability.gov website: </a:t>
            </a:r>
            <a:r>
              <a:rPr lang="en-US" sz="3000" u="sng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https://www.disability.gov</a:t>
            </a:r>
          </a:p>
          <a:p>
            <a:pPr>
              <a:spcBef>
                <a:spcPts val="560"/>
              </a:spcBef>
            </a:pPr>
            <a:endParaRPr sz="36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buClr>
                <a:srgbClr val="000000"/>
              </a:buClr>
              <a:buSzPct val="100000"/>
              <a:buFont typeface="Calibri"/>
              <a:buChar char="●"/>
            </a:pPr>
            <a:r>
              <a:rPr lang="en-US" sz="36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WebAIM (Web Accessibility In Mind) website: </a:t>
            </a:r>
            <a:r>
              <a:rPr lang="en-US" sz="3000" u="sng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http://webaim.org/articles/</a:t>
            </a:r>
          </a:p>
          <a:p>
            <a:pPr>
              <a:spcBef>
                <a:spcPts val="560"/>
              </a:spcBef>
            </a:pPr>
            <a:endParaRPr sz="30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sz="30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sz="30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sz="36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sz="36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u="sng"/>
              <a:t>More resources - guides/checklists</a:t>
            </a:r>
          </a:p>
        </p:txBody>
      </p:sp>
      <p:sp>
        <p:nvSpPr>
          <p:cNvPr id="134" name="Shape 134"/>
          <p:cNvSpPr txBox="1"/>
          <p:nvPr/>
        </p:nvSpPr>
        <p:spPr>
          <a:xfrm>
            <a:off x="629700" y="1701525"/>
            <a:ext cx="10972800" cy="490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indent="-457200">
              <a:buSzPct val="100000"/>
              <a:buFont typeface="Calibri"/>
              <a:buChar char="●"/>
            </a:pPr>
            <a:r>
              <a:rPr lang="en-US" sz="36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W3C (World Wide Web Consortium) - Web Accessibility Initiative (WAI) home: </a:t>
            </a:r>
            <a:r>
              <a:rPr lang="en-US" sz="3000" u="sng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https://www.w3.org/WAI/</a:t>
            </a:r>
          </a:p>
          <a:p>
            <a:endParaRPr sz="36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buSzPct val="100000"/>
              <a:buFont typeface="Calibri"/>
              <a:buChar char="●"/>
            </a:pPr>
            <a:r>
              <a:rPr lang="en-US" sz="36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W3C’s Web Content Accessibility Guidelines (WCAG) 2.0: </a:t>
            </a:r>
            <a:r>
              <a:rPr lang="en-US" sz="3000" u="sng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https://www.w3.org/TR/WCAG20/</a:t>
            </a:r>
          </a:p>
          <a:p>
            <a:endParaRPr sz="36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buSzPct val="100000"/>
              <a:buFont typeface="Calibri"/>
              <a:buChar char="●"/>
            </a:pPr>
            <a:r>
              <a:rPr lang="en-US" sz="36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Checklists: </a:t>
            </a:r>
          </a:p>
          <a:p>
            <a:pPr marL="914400" lvl="1" indent="-457200">
              <a:buSzPct val="120000"/>
              <a:buFont typeface="Calibri"/>
              <a:buChar char="○"/>
            </a:pPr>
            <a:r>
              <a:rPr lang="en-US" sz="30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WCAG 2.0: </a:t>
            </a:r>
            <a:r>
              <a:rPr lang="en-US" sz="3000" u="sng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http://webaim.org/standards/wcag/checklist</a:t>
            </a:r>
          </a:p>
          <a:p>
            <a:pPr marL="914400" lvl="1" indent="-419100">
              <a:buSzPct val="100000"/>
              <a:buFont typeface="Calibri"/>
              <a:buChar char="○"/>
            </a:pPr>
            <a:r>
              <a:rPr lang="en-US" sz="30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Section 508: </a:t>
            </a:r>
            <a:r>
              <a:rPr lang="en-US" sz="3000" u="sng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http://webaim.org/standards/508/checklist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4800" u="sng"/>
              <a:t>More resources</a:t>
            </a:r>
          </a:p>
        </p:txBody>
      </p:sp>
      <p:sp>
        <p:nvSpPr>
          <p:cNvPr id="141" name="Shape 141"/>
          <p:cNvSpPr txBox="1"/>
          <p:nvPr/>
        </p:nvSpPr>
        <p:spPr>
          <a:xfrm>
            <a:off x="643100" y="1674725"/>
            <a:ext cx="10878900" cy="482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indent="-457200">
              <a:buSzPct val="100000"/>
              <a:buFont typeface="Calibri"/>
              <a:buChar char="●"/>
            </a:pPr>
            <a:r>
              <a:rPr lang="en-US" sz="36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ADA.gov website: </a:t>
            </a:r>
            <a:r>
              <a:rPr lang="en-US" sz="3000" u="sng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https://www.ada.gov</a:t>
            </a:r>
          </a:p>
          <a:p>
            <a:pPr>
              <a:spcBef>
                <a:spcPts val="640"/>
              </a:spcBef>
            </a:pPr>
            <a:endParaRPr sz="36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spcBef>
                <a:spcPts val="640"/>
              </a:spcBef>
              <a:buSzPct val="100000"/>
              <a:buFont typeface="Calibri"/>
              <a:buChar char="●"/>
            </a:pPr>
            <a:r>
              <a:rPr lang="en-US" sz="36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Rehabilitation Act of 1973: </a:t>
            </a:r>
            <a:r>
              <a:rPr lang="en-US" sz="3000" u="sng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https://www.disability.gov/rehabilitation-act-1973/</a:t>
            </a:r>
          </a:p>
          <a:p>
            <a:pPr marL="914400" lvl="1" indent="-457200">
              <a:spcBef>
                <a:spcPts val="560"/>
              </a:spcBef>
              <a:buSzPct val="100000"/>
              <a:buFont typeface="Calibri"/>
              <a:buChar char="○"/>
            </a:pPr>
            <a:r>
              <a:rPr lang="en-US" sz="36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Section 504: </a:t>
            </a:r>
            <a:r>
              <a:rPr lang="en-US" sz="3000" u="sng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http://portal.hud.gov/hudportal/HUD?src=/program_offices/fair_housing_equal_opp/disabilities/sect504</a:t>
            </a:r>
          </a:p>
          <a:p>
            <a:pPr marL="914400" lvl="1" indent="-457200">
              <a:spcBef>
                <a:spcPts val="560"/>
              </a:spcBef>
              <a:buSzPct val="100000"/>
              <a:buFont typeface="Calibri"/>
              <a:buChar char="○"/>
            </a:pPr>
            <a:r>
              <a:rPr lang="en-US" sz="36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Section 508: </a:t>
            </a:r>
            <a:r>
              <a:rPr lang="en-US" sz="3000" u="sng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https://www.section508.gov/</a:t>
            </a:r>
          </a:p>
          <a:p>
            <a:pPr>
              <a:spcBef>
                <a:spcPts val="560"/>
              </a:spcBef>
            </a:pPr>
            <a:endParaRPr sz="30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286200" y="1045025"/>
            <a:ext cx="9150600" cy="5414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800"/>
              <a:t>“The power of the Web is in its universality.  Access by everyone regardless of disability is an essential aspect.”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3600"/>
          </a:p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000" u="sng">
                <a:solidFill>
                  <a:srgbClr val="000000"/>
                </a:solidFill>
                <a:hlinkClick r:id="rId3"/>
              </a:rPr>
              <a:t>Tim Berners-Lee</a:t>
            </a:r>
            <a:r>
              <a:rPr lang="en-US" sz="3000">
                <a:solidFill>
                  <a:srgbClr val="000000"/>
                </a:solidFill>
              </a:rPr>
              <a:t>,</a:t>
            </a:r>
          </a:p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000"/>
              <a:t>W3C Director and inventor of the World Wide Web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u="sng"/>
              <a:t>Laws often cited</a:t>
            </a:r>
          </a:p>
        </p:txBody>
      </p:sp>
      <p:sp>
        <p:nvSpPr>
          <p:cNvPr id="70" name="Shape 70"/>
          <p:cNvSpPr txBox="1"/>
          <p:nvPr/>
        </p:nvSpPr>
        <p:spPr>
          <a:xfrm>
            <a:off x="669900" y="1996275"/>
            <a:ext cx="10972800" cy="431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 sz="14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Shape 71"/>
          <p:cNvSpPr txBox="1"/>
          <p:nvPr/>
        </p:nvSpPr>
        <p:spPr>
          <a:xfrm>
            <a:off x="629700" y="1835500"/>
            <a:ext cx="10972800" cy="467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48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Americans with Disabilities Act</a:t>
            </a:r>
          </a:p>
          <a:p>
            <a:pPr algn="ctr"/>
            <a:r>
              <a:rPr lang="en-US" sz="48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(ADA) of 1990</a:t>
            </a:r>
          </a:p>
          <a:p>
            <a:pPr algn="ctr"/>
            <a:endParaRPr sz="48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sz="48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Rehabilitation Act of 1973</a:t>
            </a:r>
          </a:p>
          <a:p>
            <a:pPr marL="1371600" indent="-533400" algn="ctr">
              <a:buSzPct val="100000"/>
              <a:buFont typeface="Calibri"/>
              <a:buChar char="●"/>
            </a:pPr>
            <a:r>
              <a:rPr lang="en-US" sz="48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Section 504</a:t>
            </a:r>
          </a:p>
          <a:p>
            <a:pPr marL="1371600" indent="-533400" algn="ctr">
              <a:buSzPct val="100000"/>
              <a:buFont typeface="Calibri"/>
              <a:buChar char="●"/>
            </a:pPr>
            <a:r>
              <a:rPr lang="en-US" sz="48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Section 508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u="sng"/>
              <a:t>Agencies handling investigations</a:t>
            </a:r>
          </a:p>
        </p:txBody>
      </p:sp>
      <p:sp>
        <p:nvSpPr>
          <p:cNvPr id="78" name="Shape 78"/>
          <p:cNvSpPr txBox="1"/>
          <p:nvPr/>
        </p:nvSpPr>
        <p:spPr>
          <a:xfrm>
            <a:off x="643100" y="1768500"/>
            <a:ext cx="10972800" cy="480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48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U.S. Department of Justice</a:t>
            </a:r>
          </a:p>
          <a:p>
            <a:pPr algn="ctr"/>
            <a:r>
              <a:rPr lang="en-US" sz="48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(DOJ)</a:t>
            </a:r>
          </a:p>
          <a:p>
            <a:pPr algn="ctr"/>
            <a:endParaRPr sz="48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sz="48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U.S. Department of Education</a:t>
            </a:r>
          </a:p>
          <a:p>
            <a:pPr algn="ctr"/>
            <a:r>
              <a:rPr lang="en-US" sz="48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Office for Civil Rights</a:t>
            </a:r>
          </a:p>
          <a:p>
            <a:pPr algn="ctr"/>
            <a:r>
              <a:rPr lang="en-US" sz="48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(U.S. DOE OCR)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u="sng"/>
              <a:t>Disability types</a:t>
            </a:r>
          </a:p>
        </p:txBody>
      </p:sp>
      <p:sp>
        <p:nvSpPr>
          <p:cNvPr id="85" name="Shape 85"/>
          <p:cNvSpPr txBox="1"/>
          <p:nvPr/>
        </p:nvSpPr>
        <p:spPr>
          <a:xfrm>
            <a:off x="629700" y="1688125"/>
            <a:ext cx="10952700" cy="4769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indent="-533400">
              <a:buSzPct val="100000"/>
              <a:buFont typeface="Calibri"/>
              <a:buChar char="●"/>
            </a:pPr>
            <a:r>
              <a:rPr lang="en-US" sz="4800" b="1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Auditory</a:t>
            </a:r>
          </a:p>
          <a:p>
            <a:pPr marL="457200" indent="-533400">
              <a:buClr>
                <a:srgbClr val="999999"/>
              </a:buClr>
              <a:buSzPct val="100000"/>
              <a:buFont typeface="Calibri"/>
              <a:buChar char="●"/>
            </a:pPr>
            <a:r>
              <a:rPr lang="en-US" sz="4800" kern="0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Visual</a:t>
            </a:r>
          </a:p>
          <a:p>
            <a:pPr marL="457200" indent="-533400">
              <a:buClr>
                <a:srgbClr val="999999"/>
              </a:buClr>
              <a:buSzPct val="100000"/>
              <a:buFont typeface="Calibri"/>
              <a:buChar char="●"/>
            </a:pPr>
            <a:r>
              <a:rPr lang="en-US" sz="4800" kern="0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Motor</a:t>
            </a:r>
          </a:p>
          <a:p>
            <a:pPr marL="457200" indent="-533400">
              <a:buClr>
                <a:srgbClr val="999999"/>
              </a:buClr>
              <a:buSzPct val="100000"/>
              <a:buFont typeface="Calibri"/>
              <a:buChar char="●"/>
            </a:pPr>
            <a:r>
              <a:rPr lang="en-US" sz="4800" kern="0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Cognitive</a:t>
            </a:r>
          </a:p>
          <a:p>
            <a:pPr marL="457200" indent="-533400">
              <a:buClr>
                <a:srgbClr val="999999"/>
              </a:buClr>
              <a:buSzPct val="100000"/>
              <a:buFont typeface="Calibri"/>
              <a:buChar char="●"/>
            </a:pPr>
            <a:r>
              <a:rPr lang="en-US" sz="4800" kern="0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Seizure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u="sng"/>
              <a:t>Disability types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629700" y="1688125"/>
            <a:ext cx="10952700" cy="4769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indent="-533400">
              <a:buClr>
                <a:srgbClr val="999999"/>
              </a:buClr>
              <a:buSzPct val="100000"/>
              <a:buFont typeface="Calibri"/>
              <a:buChar char="●"/>
            </a:pPr>
            <a:r>
              <a:rPr lang="en-US" sz="4800" kern="0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Auditory</a:t>
            </a:r>
          </a:p>
          <a:p>
            <a:pPr marL="457200" indent="-533400">
              <a:buSzPct val="100000"/>
              <a:buFont typeface="Calibri"/>
              <a:buChar char="●"/>
            </a:pPr>
            <a:r>
              <a:rPr lang="en-US" sz="4800" b="1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Visual</a:t>
            </a:r>
          </a:p>
          <a:p>
            <a:pPr marL="457200" indent="-533400">
              <a:buClr>
                <a:srgbClr val="999999"/>
              </a:buClr>
              <a:buSzPct val="100000"/>
              <a:buFont typeface="Calibri"/>
              <a:buChar char="●"/>
            </a:pPr>
            <a:r>
              <a:rPr lang="en-US" sz="4800" kern="0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Motor</a:t>
            </a:r>
          </a:p>
          <a:p>
            <a:pPr marL="457200" indent="-533400">
              <a:buClr>
                <a:srgbClr val="999999"/>
              </a:buClr>
              <a:buSzPct val="100000"/>
              <a:buFont typeface="Calibri"/>
              <a:buChar char="●"/>
            </a:pPr>
            <a:r>
              <a:rPr lang="en-US" sz="4800" kern="0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Cognitive</a:t>
            </a:r>
          </a:p>
          <a:p>
            <a:pPr marL="457200" indent="-533400">
              <a:buClr>
                <a:srgbClr val="999999"/>
              </a:buClr>
              <a:buSzPct val="100000"/>
              <a:buFont typeface="Calibri"/>
              <a:buChar char="●"/>
            </a:pPr>
            <a:r>
              <a:rPr lang="en-US" sz="4800" kern="0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Seizure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u="sng"/>
              <a:t>Disability types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629700" y="1688125"/>
            <a:ext cx="10952700" cy="4769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indent="-533400">
              <a:buClr>
                <a:srgbClr val="999999"/>
              </a:buClr>
              <a:buSzPct val="100000"/>
              <a:buFont typeface="Calibri"/>
              <a:buChar char="●"/>
            </a:pPr>
            <a:r>
              <a:rPr lang="en-US" sz="4800" kern="0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Auditory</a:t>
            </a:r>
          </a:p>
          <a:p>
            <a:pPr marL="457200" indent="-533400">
              <a:buClr>
                <a:srgbClr val="999999"/>
              </a:buClr>
              <a:buSzPct val="100000"/>
              <a:buFont typeface="Calibri"/>
              <a:buChar char="●"/>
            </a:pPr>
            <a:r>
              <a:rPr lang="en-US" sz="4800" kern="0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Visual</a:t>
            </a:r>
          </a:p>
          <a:p>
            <a:pPr marL="457200" indent="-533400">
              <a:buSzPct val="100000"/>
              <a:buFont typeface="Calibri"/>
              <a:buChar char="●"/>
            </a:pPr>
            <a:r>
              <a:rPr lang="en-US" sz="4800" b="1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Motor</a:t>
            </a:r>
          </a:p>
          <a:p>
            <a:pPr marL="457200" indent="-533400">
              <a:buClr>
                <a:srgbClr val="999999"/>
              </a:buClr>
              <a:buSzPct val="100000"/>
              <a:buFont typeface="Calibri"/>
              <a:buChar char="●"/>
            </a:pPr>
            <a:r>
              <a:rPr lang="en-US" sz="4800" kern="0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Cognitive</a:t>
            </a:r>
          </a:p>
          <a:p>
            <a:pPr marL="457200" indent="-533400">
              <a:buClr>
                <a:srgbClr val="999999"/>
              </a:buClr>
              <a:buSzPct val="100000"/>
              <a:buFont typeface="Calibri"/>
              <a:buChar char="●"/>
            </a:pPr>
            <a:r>
              <a:rPr lang="en-US" sz="4800" kern="0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Seizure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4800" u="sng">
                <a:solidFill>
                  <a:srgbClr val="000000"/>
                </a:solidFill>
              </a:rPr>
              <a:t>Cases</a:t>
            </a:r>
          </a:p>
        </p:txBody>
      </p:sp>
      <p:sp>
        <p:nvSpPr>
          <p:cNvPr id="106" name="Shape 106"/>
          <p:cNvSpPr txBox="1"/>
          <p:nvPr/>
        </p:nvSpPr>
        <p:spPr>
          <a:xfrm>
            <a:off x="629700" y="1714925"/>
            <a:ext cx="10972800" cy="479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48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National Federation of the Blind</a:t>
            </a:r>
          </a:p>
          <a:p>
            <a:pPr algn="ctr"/>
            <a:endParaRPr sz="48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sz="48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v.</a:t>
            </a:r>
          </a:p>
          <a:p>
            <a:pPr algn="ctr"/>
            <a:endParaRPr sz="48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sz="48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Target Corp.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u="sng">
                <a:solidFill>
                  <a:srgbClr val="000000"/>
                </a:solidFill>
              </a:rPr>
              <a:t>Cases</a:t>
            </a:r>
          </a:p>
        </p:txBody>
      </p:sp>
      <p:sp>
        <p:nvSpPr>
          <p:cNvPr id="113" name="Shape 113"/>
          <p:cNvSpPr txBox="1"/>
          <p:nvPr/>
        </p:nvSpPr>
        <p:spPr>
          <a:xfrm>
            <a:off x="629700" y="1714925"/>
            <a:ext cx="10972800" cy="479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48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U.S. Department of Education</a:t>
            </a:r>
          </a:p>
          <a:p>
            <a:pPr algn="ctr"/>
            <a:r>
              <a:rPr lang="en-US" sz="48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Office of Civil Rights (OCR)</a:t>
            </a:r>
          </a:p>
          <a:p>
            <a:pPr algn="ctr"/>
            <a:endParaRPr sz="48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sz="48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2014 investigation of</a:t>
            </a:r>
          </a:p>
          <a:p>
            <a:pPr algn="ctr"/>
            <a:endParaRPr sz="48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sz="48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University of Cincinnati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9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9111A70-0198-4F40-BEFB-ADDC651BCC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436</Words>
  <Application>Microsoft Macintosh PowerPoint</Application>
  <PresentationFormat>Custom</PresentationFormat>
  <Paragraphs>91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9_Office Theme</vt:lpstr>
      <vt:lpstr>  ADA Compliance for the Web  Vernon Yoshida IT Manager vyoshida@hawaii.edu</vt:lpstr>
      <vt:lpstr>“The power of the Web is in its universality.  Access by everyone regardless of disability is an essential aspect.”  Tim Berners-Lee, W3C Director and inventor of the World Wide Web</vt:lpstr>
      <vt:lpstr>Laws often cited</vt:lpstr>
      <vt:lpstr>Agencies handling investigations</vt:lpstr>
      <vt:lpstr>Disability types</vt:lpstr>
      <vt:lpstr>Disability types</vt:lpstr>
      <vt:lpstr>Disability types</vt:lpstr>
      <vt:lpstr>Cases</vt:lpstr>
      <vt:lpstr>Cases</vt:lpstr>
      <vt:lpstr>Cases</vt:lpstr>
      <vt:lpstr>Resources</vt:lpstr>
      <vt:lpstr>More resources - guides/checklists</vt:lpstr>
      <vt:lpstr>More resources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2015-05-23T01:17:48Z</dcterms:created>
  <dcterms:modified xsi:type="dcterms:W3CDTF">2016-07-28T05:21:57Z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TC034605109991</vt:lpwstr>
  </property>
</Properties>
</file>